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3" r:id="rId3"/>
    <p:sldMasterId id="2147483738" r:id="rId4"/>
    <p:sldMasterId id="2147483750" r:id="rId5"/>
  </p:sldMasterIdLst>
  <p:notesMasterIdLst>
    <p:notesMasterId r:id="rId15"/>
  </p:notesMasterIdLst>
  <p:sldIdLst>
    <p:sldId id="310" r:id="rId6"/>
    <p:sldId id="320" r:id="rId7"/>
    <p:sldId id="319" r:id="rId8"/>
    <p:sldId id="321" r:id="rId9"/>
    <p:sldId id="322" r:id="rId10"/>
    <p:sldId id="323" r:id="rId11"/>
    <p:sldId id="325" r:id="rId12"/>
    <p:sldId id="308" r:id="rId13"/>
    <p:sldId id="326" r:id="rId14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Q9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5968"/>
    <a:srgbClr val="CAC993"/>
    <a:srgbClr val="EBF1DE"/>
    <a:srgbClr val="8FAADC"/>
    <a:srgbClr val="9DC3E6"/>
    <a:srgbClr val="DEEBF7"/>
    <a:srgbClr val="66FF33"/>
    <a:srgbClr val="666633"/>
    <a:srgbClr val="2E75B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6433" autoAdjust="0"/>
  </p:normalViewPr>
  <p:slideViewPr>
    <p:cSldViewPr snapToGrid="0">
      <p:cViewPr varScale="1">
        <p:scale>
          <a:sx n="89" d="100"/>
          <a:sy n="8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C5878-FAF4-4227-82BE-29D1A8C456D8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0C4A3-C3BD-4A83-A0F6-B91B671CA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3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Уважаемые руководители!</a:t>
            </a:r>
          </a:p>
          <a:p>
            <a:endParaRPr lang="ru-RU" dirty="0"/>
          </a:p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911F9-05A7-4FA4-9E04-B0EF9BEC5B6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67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0C4A3-C3BD-4A83-A0F6-B91B671CA97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88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0C4A3-C3BD-4A83-A0F6-B91B671CA97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389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0C4A3-C3BD-4A83-A0F6-B91B671CA9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187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9540D1-BEA0-4FA3-99B5-5B34FC092E6B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5F945-0C7E-44FF-9DB1-4507CE8B41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38EFE2-9832-4D24-B48B-4B38C659A50B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AB33D5-61F1-428E-BD86-7684916A0D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9AD1C-0302-4146-AAED-B150D60F1892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064AA-3CB1-4E46-AA99-161D615D4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1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8574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352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0129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40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40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64175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3152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9037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0623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3245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5B92BC-5ADC-47FE-B918-10FC863C8509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90F3C-B68E-419D-B2B4-832835796F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6791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23480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4690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40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28242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19853"/>
            <a:ext cx="9129370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D19540D1-BEA0-4FA3-99B5-5B34FC092E6B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3365F945-0C7E-44FF-9DB1-4507CE8B41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2204864"/>
            <a:ext cx="7315200" cy="272337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2204864"/>
            <a:ext cx="228600" cy="2723371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Downloads\Картинки\2Amazing Abstract Full HD Wallpapers\BLACKWOLFIK (3)_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3"/>
            <a:ext cx="9129370" cy="110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9853"/>
            <a:ext cx="9129370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599" y="2866"/>
            <a:ext cx="8190402" cy="1124744"/>
          </a:xfrm>
        </p:spPr>
        <p:txBody>
          <a:bodyPr lIns="36000" tIns="36000" rIns="36000" bIns="36000" anchor="ctr">
            <a:normAutofit/>
          </a:bodyPr>
          <a:lstStyle>
            <a:lvl1pPr algn="ct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23118" y="6381328"/>
            <a:ext cx="2289048" cy="36576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DF8E995-74F9-4989-AD62-B2EFAFEEF9C7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45F0C-6821-4A0F-A499-4FF12ED4F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2" name="Picture 3" descr="C:\Users\ITS4.DES\Desktop\Логотип МОН_newФ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853"/>
            <a:ext cx="846094" cy="110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076FDD-5EED-49D4-85E8-A9AAFED0A3D5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8068E-378F-4881-AF33-478C08069C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68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5B92BC-5ADC-47FE-B918-10FC863C8509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90F3C-B68E-419D-B2B4-832835796F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FBE662BB-D436-4137-BE0D-EFA5DA553D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165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6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92F92A-99AB-4D4E-A748-B67D718A7A09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20C1C-014C-4970-9C79-831EB5028A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345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68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838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618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776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439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404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1071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523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7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4BE9F-B6F6-4CF1-8C0C-47492DC31A21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740A3-CCB3-491C-B8B3-51E3F86136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673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345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681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838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618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7767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439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404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1071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5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FA31D6-4D08-41D4-95D6-C003CE94250C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59D5D-6AE6-4AFD-A3E1-4DC221111F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7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88869-D74B-47BE-814D-73EAF6661BD5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7990E-0BBE-4221-9D95-07FF438D7F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076FDD-5EED-49D4-85E8-A9AAFED0A3D5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8068E-378F-4881-AF33-478C08069C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E7311-ACCA-477E-ADA8-53EDCBAEB702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060F78-C924-4FFE-A246-D91E66219D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FCEA40-9BEA-4ADC-A5C5-804921B7E5E4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69CF6-8D1F-4D55-AB83-EE4BD27306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11000"/>
            <a:lum/>
          </a:blip>
          <a:srcRect/>
          <a:stretch>
            <a:fillRect l="1000" t="17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DF8E995-74F9-4989-AD62-B2EFAFEEF9C7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145F0C-6821-4A0F-A499-4FF12ED4F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</a:schemeClr>
            </a:gs>
            <a:gs pos="69000">
              <a:srgbClr val="EEF5F6">
                <a:alpha val="46667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40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fld id="{DA194E08-6669-47DD-ABAE-5F3772F28ED1}" type="datetimeFigureOut">
              <a:rPr lang="ru-RU" smtClean="0">
                <a:solidFill>
                  <a:srgbClr val="000000"/>
                </a:solidFill>
              </a:rPr>
              <a:pPr/>
              <a:t>15.02.2018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1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656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F8E995-74F9-4989-AD62-B2EFAFEEF9C7}" type="datetimeFigureOut">
              <a:rPr lang="ru-RU" smtClean="0"/>
              <a:pPr>
                <a:defRPr/>
              </a:pPr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5145F0C-6821-4A0F-A499-4FF12ED4F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8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11000"/>
            <a:lum/>
          </a:blip>
          <a:srcRect/>
          <a:stretch>
            <a:fillRect l="1000" t="17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8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11000"/>
            <a:lum/>
          </a:blip>
          <a:srcRect/>
          <a:stretch>
            <a:fillRect l="1000" t="17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8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oge-i-gve-9/demoversii-specifikacii-kodifikatory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4646" y="1068029"/>
            <a:ext cx="9144000" cy="5741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6"/>
          <p:cNvSpPr/>
          <p:nvPr/>
        </p:nvSpPr>
        <p:spPr>
          <a:xfrm flipV="1">
            <a:off x="1" y="1116777"/>
            <a:ext cx="6311060" cy="5733256"/>
          </a:xfrm>
          <a:custGeom>
            <a:avLst/>
            <a:gdLst>
              <a:gd name="connsiteX0" fmla="*/ 0 w 4510854"/>
              <a:gd name="connsiteY0" fmla="*/ 0 h 6858000"/>
              <a:gd name="connsiteX1" fmla="*/ 4510854 w 4510854"/>
              <a:gd name="connsiteY1" fmla="*/ 0 h 6858000"/>
              <a:gd name="connsiteX2" fmla="*/ 4510854 w 4510854"/>
              <a:gd name="connsiteY2" fmla="*/ 6858000 h 6858000"/>
              <a:gd name="connsiteX3" fmla="*/ 0 w 4510854"/>
              <a:gd name="connsiteY3" fmla="*/ 6858000 h 6858000"/>
              <a:gd name="connsiteX4" fmla="*/ 0 w 4510854"/>
              <a:gd name="connsiteY4" fmla="*/ 0 h 6858000"/>
              <a:gd name="connsiteX0" fmla="*/ 0 w 6406329"/>
              <a:gd name="connsiteY0" fmla="*/ 0 h 6858000"/>
              <a:gd name="connsiteX1" fmla="*/ 6406329 w 6406329"/>
              <a:gd name="connsiteY1" fmla="*/ 9525 h 6858000"/>
              <a:gd name="connsiteX2" fmla="*/ 4510854 w 6406329"/>
              <a:gd name="connsiteY2" fmla="*/ 6858000 h 6858000"/>
              <a:gd name="connsiteX3" fmla="*/ 0 w 6406329"/>
              <a:gd name="connsiteY3" fmla="*/ 6858000 h 6858000"/>
              <a:gd name="connsiteX4" fmla="*/ 0 w 64063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6329" h="6858000">
                <a:moveTo>
                  <a:pt x="0" y="0"/>
                </a:moveTo>
                <a:lnTo>
                  <a:pt x="6406329" y="9525"/>
                </a:lnTo>
                <a:lnTo>
                  <a:pt x="451085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517232"/>
            <a:ext cx="9144000" cy="89255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000" kern="0" dirty="0" smtClean="0">
                <a:solidFill>
                  <a:srgbClr val="FFFFFF"/>
                </a:solidFill>
                <a:cs typeface="Arial"/>
              </a:rPr>
              <a:t>15 февраля 2018 года</a:t>
            </a:r>
            <a:endParaRPr lang="ru-RU" sz="2000" kern="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377" y="0"/>
            <a:ext cx="9144000" cy="1116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kern="0" dirty="0" smtClean="0">
                <a:solidFill>
                  <a:srgbClr val="FFFFFF"/>
                </a:solidFill>
                <a:cs typeface="Arial"/>
              </a:rPr>
              <a:t>	</a:t>
            </a:r>
            <a:r>
              <a:rPr lang="ru-RU" sz="2000" b="1" kern="0" dirty="0" smtClean="0">
                <a:solidFill>
                  <a:schemeClr val="accent1">
                    <a:lumMod val="75000"/>
                  </a:schemeClr>
                </a:solidFill>
                <a:cs typeface="Arial"/>
              </a:rPr>
              <a:t>Министерство образования, науки </a:t>
            </a:r>
          </a:p>
          <a:p>
            <a:pPr algn="ctr">
              <a:defRPr/>
            </a:pPr>
            <a:r>
              <a:rPr lang="ru-RU" sz="2000" b="1" kern="0" dirty="0" smtClean="0">
                <a:solidFill>
                  <a:schemeClr val="accent1">
                    <a:lumMod val="75000"/>
                  </a:schemeClr>
                </a:solidFill>
                <a:cs typeface="Arial"/>
              </a:rPr>
              <a:t>и молодёжной политики Краснодарского края</a:t>
            </a:r>
            <a:endParaRPr lang="ru-RU" sz="2000" b="1" kern="0" dirty="0">
              <a:solidFill>
                <a:schemeClr val="accent1">
                  <a:lumMod val="75000"/>
                </a:schemeClr>
              </a:solidFill>
              <a:cs typeface="Arial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583265" y="2753578"/>
            <a:ext cx="55801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Родителям о  государственной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итоговой аттестации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в 9 классе 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в 2018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году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684520" y="4447500"/>
            <a:ext cx="3253740" cy="990600"/>
          </a:xfrm>
          <a:prstGeom prst="rect">
            <a:avLst/>
          </a:prstGeom>
        </p:spPr>
        <p:txBody>
          <a:bodyPr vert="horz" anchor="t" anchorCtr="0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Руженна Анатольевна Гардымова, начальник отдела государственной итоговой аттестации в управлении 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69" y="278908"/>
            <a:ext cx="1483085" cy="53555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5"/>
          <a:stretch/>
        </p:blipFill>
        <p:spPr>
          <a:xfrm>
            <a:off x="112683" y="2607492"/>
            <a:ext cx="3800593" cy="197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004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9376" y="0"/>
            <a:ext cx="9124623" cy="1158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итоговая аттестация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2018 году</a:t>
            </a:r>
            <a:endParaRPr lang="ru-RU" sz="26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3360" y="1280160"/>
            <a:ext cx="8740140" cy="800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проведения государственной итоговой аттестации по образовательным программа основного общего образования </a:t>
            </a:r>
          </a:p>
          <a:p>
            <a:pPr algn="ctr"/>
            <a:r>
              <a:rPr lang="ru-RU" alt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(Приказ Министерства образования и науки РФ от 25 декабря 2013 г. № 1394)</a:t>
            </a:r>
            <a:endParaRPr lang="ru-RU" alt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26163" y="2132278"/>
            <a:ext cx="5728995" cy="7886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проведения ГИА-9</a:t>
            </a: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934" y="3319497"/>
            <a:ext cx="4244340" cy="103631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ОГЭ </a:t>
            </a:r>
          </a:p>
          <a:p>
            <a:pPr algn="ctr"/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(основной государственный экзамен)</a:t>
            </a:r>
            <a:endParaRPr lang="ru-RU" alt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781" y="3319497"/>
            <a:ext cx="4183188" cy="10363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ГВЭ </a:t>
            </a:r>
          </a:p>
          <a:p>
            <a:pPr algn="ctr"/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(государственный выпускной экзамен)</a:t>
            </a:r>
            <a:endParaRPr lang="ru-RU" alt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2934" y="4672808"/>
            <a:ext cx="4244340" cy="2078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обучающихся образовательных организаций, освоивших образовательные программы основного общего образования в очной, очно-заочной или заочной формах</a:t>
            </a:r>
            <a:endParaRPr lang="ru-RU" altLang="ru-RU" sz="15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781" y="4672808"/>
            <a:ext cx="4183188" cy="20785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5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обучающихся с ограниченными возможностями здоровья, обучающихся детей-инвалидов и инвалидов, освоивших образовательные программы основного общего </a:t>
            </a:r>
            <a:r>
              <a:rPr lang="ru-RU" alt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образования, а также для</a:t>
            </a:r>
            <a:endParaRPr lang="ru-RU" altLang="ru-RU" sz="15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обучающихся, освоивших образовательные программы основного общего образования в специальных учебно-воспитательных учреждениях</a:t>
            </a:r>
            <a:endParaRPr lang="ru-RU" altLang="ru-RU" sz="15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182694" y="2915718"/>
            <a:ext cx="464820" cy="401721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575965" y="2917776"/>
            <a:ext cx="464820" cy="401721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2182694" y="4355816"/>
            <a:ext cx="464820" cy="31699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575965" y="4355816"/>
            <a:ext cx="464820" cy="316992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69" y="278908"/>
            <a:ext cx="1483085" cy="53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8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9376" y="0"/>
            <a:ext cx="9124623" cy="1158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Допуск к ГИА-9 в 2018 году</a:t>
            </a:r>
            <a:endParaRPr lang="ru-RU" sz="26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13360" y="1280159"/>
            <a:ext cx="8740140" cy="15028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ГИА-9 допускаются обучающиеся, 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имеющие академической задолженности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полном объеме выполнившие учебный план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индивидуальный учебный план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(имеющие годовые отметки по всем учебным предметам учебного плана за  9 класс не ниже удовлетворительных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п.9 Порядка ГИА-9</a:t>
            </a:r>
            <a:endParaRPr lang="ru-RU" alt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3360" y="3375660"/>
            <a:ext cx="4213860" cy="31775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ГИА включает в себя 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экзамена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 hangingPunct="1">
              <a:defRPr/>
            </a:pP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обязательные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экзамены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русскому языку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математике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eaLnBrk="1" hangingPunct="1">
              <a:defRPr/>
            </a:pP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экзамены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выбору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обучающегося 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двум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учебным предметам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739640" y="3375660"/>
            <a:ext cx="4213860" cy="31775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обучающихся </a:t>
            </a:r>
            <a:r>
              <a:rPr lang="ru-RU" alt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ОВЗ, </a:t>
            </a:r>
          </a:p>
          <a:p>
            <a:pPr algn="ctr"/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детей-инвалидов и инвалидов</a:t>
            </a:r>
          </a:p>
          <a:p>
            <a:pPr algn="ctr"/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сдаваемых экзаменов </a:t>
            </a:r>
          </a:p>
          <a:p>
            <a:pPr algn="ctr"/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их желанию </a:t>
            </a:r>
          </a:p>
          <a:p>
            <a:pPr algn="ctr"/>
            <a:r>
              <a:rPr lang="ru-RU" alt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сокращается </a:t>
            </a:r>
          </a:p>
          <a:p>
            <a:pPr algn="ctr"/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alt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обязательных экзаменов</a:t>
            </a:r>
          </a:p>
          <a:p>
            <a:pPr algn="ctr"/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русскому языку и математике</a:t>
            </a: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1980383" y="2783011"/>
            <a:ext cx="679813" cy="59264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616" y="278908"/>
            <a:ext cx="1483085" cy="535559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>
            <a:off x="6506663" y="2783011"/>
            <a:ext cx="679813" cy="59264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0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9376" y="0"/>
            <a:ext cx="9124623" cy="1158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проведения ГИА-9</a:t>
            </a:r>
            <a:endParaRPr lang="ru-RU" sz="26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114300" y="1276350"/>
            <a:ext cx="8907780" cy="200787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РФ от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ноября 2017 г.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1097 «Об утверждении  единого расписания и продолжительности проведения основного государственного экзамена по каждому учебному предмету, перечня средств обучения и воспитания, используемых при его проведении в 2018 году»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РФ от 10 ноября 2017 г. № 1098  «Об утверждении единого расписания и продолжительности проведения государственного выпускного экзамена по образовательным программам основного общего и среднего общего образования по каждому учебному предмету, перечня средств обучения и воспитания, используемых при его проведении в 2018 году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300" y="5202208"/>
            <a:ext cx="2807935" cy="1625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Обучающиеся, не имеющие возможности по уважительным причинам, подтвержденным документально, пройти ГИА в основной период     п. 26 Порядка ГИА-9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017815" y="3080704"/>
            <a:ext cx="2886394" cy="1691025"/>
            <a:chOff x="2881470" y="1219199"/>
            <a:chExt cx="2532887" cy="16256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81470" y="1219199"/>
              <a:ext cx="2532887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6"/>
            <p:cNvSpPr/>
            <p:nvPr/>
          </p:nvSpPr>
          <p:spPr>
            <a:xfrm>
              <a:off x="2960825" y="1298554"/>
              <a:ext cx="2310044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ОСНОВНОЙ ПЕРИОД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25 мая по 29 июня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2018 года</a:t>
              </a:r>
              <a:endParaRPr lang="ru-RU" sz="1800" b="1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999392" y="3349645"/>
            <a:ext cx="3022688" cy="1625600"/>
            <a:chOff x="5772371" y="1219199"/>
            <a:chExt cx="3253912" cy="16256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772371" y="1219199"/>
              <a:ext cx="3253912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5851726" y="1298554"/>
              <a:ext cx="3095202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ДОПОЛНИТЕЛЬНЫЙ ПЕРИОД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4 сентября по 22 сентября 2018 года</a:t>
              </a:r>
              <a:endParaRPr lang="ru-RU" sz="1800" b="1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14300" y="3349645"/>
            <a:ext cx="2807935" cy="1625600"/>
            <a:chOff x="3414" y="1219199"/>
            <a:chExt cx="2520042" cy="162560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414" y="1219199"/>
              <a:ext cx="2520042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82769" y="1298554"/>
              <a:ext cx="2361332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ДОСРОЧНЫЙ ПЕРИОД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20 апреля по 8 мая 2018 года</a:t>
              </a:r>
              <a:endParaRPr lang="ru-RU" sz="1800" b="1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Стрелка вниз 21"/>
          <p:cNvSpPr/>
          <p:nvPr/>
        </p:nvSpPr>
        <p:spPr>
          <a:xfrm>
            <a:off x="1312713" y="4946654"/>
            <a:ext cx="410424" cy="288721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995" y="278908"/>
            <a:ext cx="1483085" cy="535559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5999393" y="5198954"/>
            <a:ext cx="3022688" cy="1625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не прошедшие ГИА </a:t>
            </a:r>
          </a:p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61 Порядка ГИА-9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7305524" y="4941263"/>
            <a:ext cx="410424" cy="288721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749" y="4673550"/>
            <a:ext cx="2818460" cy="21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2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9376" y="0"/>
            <a:ext cx="9124623" cy="1158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Шкала </a:t>
            </a:r>
            <a:r>
              <a:rPr lang="ru-RU" sz="24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пересчета первичного балла </a:t>
            </a:r>
            <a:endParaRPr lang="ru-RU" sz="2400" b="1" kern="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выполнение экзаменационной </a:t>
            </a:r>
            <a:r>
              <a:rPr lang="ru-RU" sz="24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sz="2400" b="1" kern="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отметку по пятибалльной шкале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616" y="278908"/>
            <a:ext cx="1483085" cy="535559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460084"/>
              </p:ext>
            </p:extLst>
          </p:nvPr>
        </p:nvGraphicFramePr>
        <p:xfrm>
          <a:off x="420234" y="1234999"/>
          <a:ext cx="8322905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115"/>
                <a:gridCol w="1539551"/>
                <a:gridCol w="1679510"/>
                <a:gridCol w="1670180"/>
                <a:gridCol w="1539549"/>
              </a:tblGrid>
              <a:tr h="278173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8173">
                <a:tc vMerge="1">
                  <a:txBody>
                    <a:bodyPr/>
                    <a:lstStyle/>
                    <a:p>
                      <a:pPr algn="ctr"/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балл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- 24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25 - 33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34 - 39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0 - 7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15 - 21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22 - 32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20 - 30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31 - 40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0 - 8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- 17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18 - 26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27 - 34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0 - 12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- 25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26 - 36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37 - 46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0 - 11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20 - 26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27 - 32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- 24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25 - 33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34 - 39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0 - 12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- 23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24 - 34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35 - 44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27817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0 - 11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- 19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20 - 26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27 - 33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48378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 и ИКТ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0 - 4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- 11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12 - 17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18 - 22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  <a:tr h="48378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0 - 28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- 45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46 - 58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160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59 - 70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20233" y="6119336"/>
            <a:ext cx="8322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рекомендаций по использованию и интерпретации результатов выполнения экзаменационных </a:t>
            </a:r>
            <a:endParaRPr lang="ru-RU" sz="1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в 2018 году основного государственного экзамена (ОГЭ) представлен на сайте </a:t>
            </a:r>
            <a:endParaRPr lang="ru-RU" sz="1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ФИПИ (в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ОГЭ и ГВЭ-9 - Демоверсии, спецификации,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кодификаторы)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360" y="6281596"/>
            <a:ext cx="845595" cy="37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9376" y="0"/>
            <a:ext cx="9124623" cy="1158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Пересдача экзаменов</a:t>
            </a:r>
            <a:endParaRPr lang="ru-RU" sz="24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10785" y="1719549"/>
            <a:ext cx="8846664" cy="155764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>
              <a:defRPr/>
            </a:pPr>
            <a:r>
              <a:rPr lang="ru-RU" altLang="ru-RU" sz="16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</a:t>
            </a:r>
            <a:endParaRPr lang="ru-RU" altLang="ru-RU" sz="1600" b="1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прошедшим ГИА;</a:t>
            </a:r>
          </a:p>
          <a:p>
            <a:pPr indent="447675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получившим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неудовлетворительные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по двум учебным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47675">
              <a:buFontTx/>
              <a:buChar char="-"/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получившим</a:t>
            </a:r>
            <a:r>
              <a:rPr lang="ru-RU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неудовлетворительный результат</a:t>
            </a:r>
            <a:r>
              <a:rPr lang="ru-RU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или двум учебным предметам</a:t>
            </a:r>
            <a:r>
              <a:rPr lang="ru-RU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дополнительные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09042" y="3545195"/>
            <a:ext cx="8848407" cy="52524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предоставляется право пройти ГИА по соответствующим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учебным предметам 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ctr">
              <a:defRPr/>
            </a:pPr>
            <a:r>
              <a:rPr lang="ru-RU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ранее 1 сентября текущего года</a:t>
            </a:r>
            <a:endParaRPr lang="ru-RU" alt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427496" y="3264904"/>
            <a:ext cx="411498" cy="28029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939" y="277074"/>
            <a:ext cx="1483085" cy="535559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0785" y="4926189"/>
            <a:ext cx="8849238" cy="17377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Допуск к повторной сдаче ГИА </a:t>
            </a:r>
            <a:r>
              <a:rPr lang="ru-RU" sz="1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решению ГЭК </a:t>
            </a:r>
            <a:r>
              <a:rPr lang="ru-RU" sz="1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endParaRPr lang="ru-RU" sz="1600" b="1" kern="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Порядка </a:t>
            </a:r>
            <a:r>
              <a:rPr lang="ru-RU" sz="16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ГИА-9 </a:t>
            </a:r>
            <a:r>
              <a:rPr lang="ru-RU" alt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получают следующие обучающиеся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● </a:t>
            </a: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получившие</a:t>
            </a:r>
            <a:r>
              <a:rPr lang="ru-RU" alt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неудовлетворительные результаты не более чем по двум учебным предметам</a:t>
            </a:r>
            <a:r>
              <a:rPr lang="ru-RU" alt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;</a:t>
            </a:r>
          </a:p>
          <a:p>
            <a:pPr algn="just"/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● не явившиеся </a:t>
            </a:r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на экзамены по </a:t>
            </a: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уважительным причинам (подтверждено документально);</a:t>
            </a:r>
          </a:p>
          <a:p>
            <a:pPr algn="just"/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● не завершившие </a:t>
            </a:r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выполнение экзаменационной работы по </a:t>
            </a: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уважительным причинам (подтверждено документально</a:t>
            </a:r>
            <a:r>
              <a:rPr lang="ru-RU" alt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)</a:t>
            </a:r>
            <a:endParaRPr lang="ru-RU" alt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0785" y="1265122"/>
            <a:ext cx="8848407" cy="35183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Пересдача 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с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сентября 2018 года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9042" y="4460469"/>
            <a:ext cx="8848407" cy="35183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Пересдача в резервные дни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161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 стрелкой 7"/>
          <p:cNvCxnSpPr>
            <a:stCxn id="2" idx="2"/>
          </p:cNvCxnSpPr>
          <p:nvPr/>
        </p:nvCxnSpPr>
        <p:spPr>
          <a:xfrm flipH="1">
            <a:off x="744538" y="2098675"/>
            <a:ext cx="16669" cy="4205288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1831975" y="2303462"/>
            <a:ext cx="2625725" cy="4206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30 повторная сдача ГИА-9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июне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(резервные дни) </a:t>
            </a:r>
          </a:p>
        </p:txBody>
      </p:sp>
      <p:cxnSp>
        <p:nvCxnSpPr>
          <p:cNvPr id="44" name="Соединительная линия уступом 43"/>
          <p:cNvCxnSpPr>
            <a:stCxn id="37" idx="2"/>
            <a:endCxn id="45" idx="3"/>
          </p:cNvCxnSpPr>
          <p:nvPr/>
        </p:nvCxnSpPr>
        <p:spPr>
          <a:xfrm rot="5400000">
            <a:off x="2359819" y="2182018"/>
            <a:ext cx="242889" cy="1327150"/>
          </a:xfrm>
          <a:prstGeom prst="bentConnector2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Скругленный прямоугольник 101"/>
          <p:cNvSpPr/>
          <p:nvPr/>
        </p:nvSpPr>
        <p:spPr>
          <a:xfrm>
            <a:off x="75385" y="6294439"/>
            <a:ext cx="3741738" cy="31708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Аттестат</a:t>
            </a:r>
          </a:p>
        </p:txBody>
      </p:sp>
      <p:cxnSp>
        <p:nvCxnSpPr>
          <p:cNvPr id="113" name="Соединительная линия уступом 112"/>
          <p:cNvCxnSpPr>
            <a:stCxn id="37" idx="2"/>
            <a:endCxn id="124" idx="1"/>
          </p:cNvCxnSpPr>
          <p:nvPr/>
        </p:nvCxnSpPr>
        <p:spPr>
          <a:xfrm rot="16200000" flipH="1">
            <a:off x="3579018" y="2289968"/>
            <a:ext cx="239714" cy="1108075"/>
          </a:xfrm>
          <a:prstGeom prst="bentConnector2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/>
          <p:nvPr/>
        </p:nvCxnSpPr>
        <p:spPr>
          <a:xfrm flipH="1">
            <a:off x="1396322" y="3171825"/>
            <a:ext cx="6350" cy="3122613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Соединительная линия уступом 149"/>
          <p:cNvCxnSpPr>
            <a:stCxn id="84" idx="1"/>
            <a:endCxn id="153" idx="0"/>
          </p:cNvCxnSpPr>
          <p:nvPr/>
        </p:nvCxnSpPr>
        <p:spPr>
          <a:xfrm rot="10800000" flipV="1">
            <a:off x="2352442" y="4514851"/>
            <a:ext cx="290746" cy="317084"/>
          </a:xfrm>
          <a:prstGeom prst="bentConnector2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 стрелкой 166"/>
          <p:cNvCxnSpPr>
            <a:stCxn id="153" idx="2"/>
          </p:cNvCxnSpPr>
          <p:nvPr/>
        </p:nvCxnSpPr>
        <p:spPr>
          <a:xfrm flipH="1">
            <a:off x="2346326" y="5209760"/>
            <a:ext cx="6116" cy="1094203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Скругленный прямоугольник 186"/>
          <p:cNvSpPr/>
          <p:nvPr/>
        </p:nvSpPr>
        <p:spPr>
          <a:xfrm>
            <a:off x="4038273" y="6330156"/>
            <a:ext cx="3367088" cy="281367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 обучение 9 класс</a:t>
            </a:r>
          </a:p>
        </p:txBody>
      </p:sp>
      <p:cxnSp>
        <p:nvCxnSpPr>
          <p:cNvPr id="205" name="Соединительная линия уступом 204"/>
          <p:cNvCxnSpPr>
            <a:stCxn id="149" idx="2"/>
            <a:endCxn id="73" idx="0"/>
          </p:cNvCxnSpPr>
          <p:nvPr/>
        </p:nvCxnSpPr>
        <p:spPr>
          <a:xfrm rot="5400000">
            <a:off x="5178426" y="2815294"/>
            <a:ext cx="1086782" cy="607357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ая прямоугольная выноска 3"/>
          <p:cNvSpPr/>
          <p:nvPr/>
        </p:nvSpPr>
        <p:spPr>
          <a:xfrm flipH="1">
            <a:off x="65914" y="1147140"/>
            <a:ext cx="4660901" cy="479425"/>
          </a:xfrm>
          <a:prstGeom prst="wedgeRoundRectCallout">
            <a:avLst>
              <a:gd name="adj1" fmla="val 21644"/>
              <a:gd name="adj2" fmla="val 37284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Набрал минимальное количество </a:t>
            </a:r>
            <a:r>
              <a:rPr lang="ru-RU" sz="1200" b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  <a:endParaRPr lang="ru-RU" sz="1200" b="1" dirty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5071268" y="1147140"/>
            <a:ext cx="1881188" cy="461413"/>
          </a:xfrm>
          <a:prstGeom prst="wedgeRoundRectCallout">
            <a:avLst>
              <a:gd name="adj1" fmla="val 12097"/>
              <a:gd name="adj2" fmla="val 3197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набрал минимальное количество баллов</a:t>
            </a:r>
          </a:p>
        </p:txBody>
      </p:sp>
      <p:sp>
        <p:nvSpPr>
          <p:cNvPr id="114" name="Скругленная прямоугольная выноска 113"/>
          <p:cNvSpPr/>
          <p:nvPr/>
        </p:nvSpPr>
        <p:spPr>
          <a:xfrm flipH="1">
            <a:off x="7089437" y="1147140"/>
            <a:ext cx="1930275" cy="452573"/>
          </a:xfrm>
          <a:prstGeom prst="wedgeRoundRectCallout">
            <a:avLst>
              <a:gd name="adj1" fmla="val 24312"/>
              <a:gd name="adj2" fmla="val 533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явился на экзамены по уважительной причине</a:t>
            </a:r>
          </a:p>
        </p:txBody>
      </p:sp>
      <p:cxnSp>
        <p:nvCxnSpPr>
          <p:cNvPr id="151" name="Соединительная линия уступом 150"/>
          <p:cNvCxnSpPr>
            <a:stCxn id="129" idx="2"/>
          </p:cNvCxnSpPr>
          <p:nvPr/>
        </p:nvCxnSpPr>
        <p:spPr>
          <a:xfrm rot="5400000">
            <a:off x="7046079" y="2645625"/>
            <a:ext cx="1583531" cy="486457"/>
          </a:xfrm>
          <a:prstGeom prst="bentConnector3">
            <a:avLst>
              <a:gd name="adj1" fmla="val 50000"/>
            </a:avLst>
          </a:prstGeom>
          <a:ln w="31750">
            <a:solidFill>
              <a:srgbClr val="21596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 стрелкой 155"/>
          <p:cNvCxnSpPr/>
          <p:nvPr/>
        </p:nvCxnSpPr>
        <p:spPr>
          <a:xfrm>
            <a:off x="4689475" y="4637088"/>
            <a:ext cx="1588" cy="198437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 стрелкой 167"/>
          <p:cNvCxnSpPr>
            <a:stCxn id="163" idx="2"/>
          </p:cNvCxnSpPr>
          <p:nvPr/>
        </p:nvCxnSpPr>
        <p:spPr>
          <a:xfrm>
            <a:off x="6024563" y="5202238"/>
            <a:ext cx="0" cy="1809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Скругленный прямоугольник 168"/>
          <p:cNvSpPr/>
          <p:nvPr/>
        </p:nvSpPr>
        <p:spPr>
          <a:xfrm>
            <a:off x="2771775" y="5370513"/>
            <a:ext cx="4995863" cy="2508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30 повторная сдача ГИА-9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(резервные дни) </a:t>
            </a:r>
          </a:p>
        </p:txBody>
      </p:sp>
      <p:cxnSp>
        <p:nvCxnSpPr>
          <p:cNvPr id="176" name="Прямая со стрелкой 175"/>
          <p:cNvCxnSpPr/>
          <p:nvPr/>
        </p:nvCxnSpPr>
        <p:spPr>
          <a:xfrm rot="-120000" flipH="1">
            <a:off x="7961313" y="4629150"/>
            <a:ext cx="6350" cy="195263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Прямая соединительная линия 274"/>
          <p:cNvCxnSpPr/>
          <p:nvPr/>
        </p:nvCxnSpPr>
        <p:spPr>
          <a:xfrm>
            <a:off x="7961313" y="5202238"/>
            <a:ext cx="11112" cy="1582737"/>
          </a:xfrm>
          <a:prstGeom prst="line">
            <a:avLst/>
          </a:prstGeom>
          <a:ln w="317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Прямая соединительная линия 207"/>
          <p:cNvCxnSpPr/>
          <p:nvPr/>
        </p:nvCxnSpPr>
        <p:spPr>
          <a:xfrm>
            <a:off x="1946254" y="6784697"/>
            <a:ext cx="6024814" cy="27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Прямая со стрелкой 210"/>
          <p:cNvCxnSpPr>
            <a:endCxn id="102" idx="2"/>
          </p:cNvCxnSpPr>
          <p:nvPr/>
        </p:nvCxnSpPr>
        <p:spPr>
          <a:xfrm flipH="1" flipV="1">
            <a:off x="1946254" y="6611523"/>
            <a:ext cx="8061" cy="173174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6034088" y="5619750"/>
            <a:ext cx="0" cy="1555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stCxn id="115" idx="2"/>
          </p:cNvCxnSpPr>
          <p:nvPr/>
        </p:nvCxnSpPr>
        <p:spPr>
          <a:xfrm>
            <a:off x="4002882" y="2097088"/>
            <a:ext cx="233" cy="2063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Прямая со стрелкой 248"/>
          <p:cNvCxnSpPr/>
          <p:nvPr/>
        </p:nvCxnSpPr>
        <p:spPr>
          <a:xfrm>
            <a:off x="3153615" y="3519379"/>
            <a:ext cx="4186" cy="160786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4643439" y="3160713"/>
            <a:ext cx="5665" cy="5111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2667000" y="3662363"/>
            <a:ext cx="5502275" cy="5794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68400" indent="-271463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родителей </a:t>
            </a:r>
            <a:r>
              <a:rPr lang="ru-RU" sz="11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20 Минобрнауки 30.08.2013 №1015)</a:t>
            </a:r>
          </a:p>
          <a:p>
            <a:pPr marL="1168400" indent="-271463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педагогического совета </a:t>
            </a:r>
          </a:p>
          <a:p>
            <a:pPr marL="1168400" indent="-271463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 обучение в 9 классе </a:t>
            </a:r>
          </a:p>
        </p:txBody>
      </p:sp>
      <p:sp>
        <p:nvSpPr>
          <p:cNvPr id="104" name="Заголовок 4"/>
          <p:cNvSpPr txBox="1">
            <a:spLocks/>
          </p:cNvSpPr>
          <p:nvPr/>
        </p:nvSpPr>
        <p:spPr>
          <a:xfrm>
            <a:off x="19376" y="0"/>
            <a:ext cx="912462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kern="0" dirty="0" smtClean="0">
                <a:solidFill>
                  <a:srgbClr val="215968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  <a:r>
              <a:rPr lang="ru-RU" sz="26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получения аттестата</a:t>
            </a:r>
            <a:endParaRPr lang="ru-RU" sz="26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1" name="Рисунок 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925305" cy="925845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60325" y="1733550"/>
            <a:ext cx="1401763" cy="365125"/>
            <a:chOff x="60325" y="1733550"/>
            <a:chExt cx="1401763" cy="36512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60325" y="1733550"/>
              <a:ext cx="1401763" cy="3651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" name="Овал 2"/>
            <p:cNvSpPr/>
            <p:nvPr/>
          </p:nvSpPr>
          <p:spPr>
            <a:xfrm>
              <a:off x="94185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439294" y="177252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776926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1119507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019175" y="2778125"/>
            <a:ext cx="798513" cy="377825"/>
            <a:chOff x="1019175" y="2778125"/>
            <a:chExt cx="798513" cy="377825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1019175" y="2778125"/>
              <a:ext cx="798513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1074738" y="2817018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1440440" y="2817018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651171" y="1731859"/>
            <a:ext cx="1446438" cy="367158"/>
            <a:chOff x="1651171" y="1731859"/>
            <a:chExt cx="1446438" cy="367158"/>
          </a:xfrm>
        </p:grpSpPr>
        <p:sp>
          <p:nvSpPr>
            <p:cNvPr id="117" name="Скругленный прямоугольник 116"/>
            <p:cNvSpPr/>
            <p:nvPr/>
          </p:nvSpPr>
          <p:spPr>
            <a:xfrm>
              <a:off x="1651171" y="1731859"/>
              <a:ext cx="1446438" cy="367158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1704422" y="1773118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2048364" y="177320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2386143" y="1778963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2731211" y="1776014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60725" y="1730375"/>
            <a:ext cx="1484313" cy="366713"/>
            <a:chOff x="3260725" y="1730375"/>
            <a:chExt cx="1484313" cy="366713"/>
          </a:xfrm>
        </p:grpSpPr>
        <p:sp>
          <p:nvSpPr>
            <p:cNvPr id="115" name="Скругленный прямоугольник 114"/>
            <p:cNvSpPr/>
            <p:nvPr/>
          </p:nvSpPr>
          <p:spPr>
            <a:xfrm>
              <a:off x="3260725" y="1730375"/>
              <a:ext cx="1484313" cy="366713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3312684" y="1773118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3663821" y="1770855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4005239" y="1773237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4353590" y="1769549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88990" y="1730375"/>
            <a:ext cx="1484312" cy="372879"/>
            <a:chOff x="5288990" y="1730375"/>
            <a:chExt cx="1484312" cy="372879"/>
          </a:xfrm>
        </p:grpSpPr>
        <p:sp>
          <p:nvSpPr>
            <p:cNvPr id="126" name="Скругленный прямоугольник 125"/>
            <p:cNvSpPr/>
            <p:nvPr/>
          </p:nvSpPr>
          <p:spPr>
            <a:xfrm>
              <a:off x="5288990" y="1730375"/>
              <a:ext cx="1484312" cy="372879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5346393" y="1776013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5711609" y="1772632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6075123" y="1776014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4" name="Овал 153"/>
            <p:cNvSpPr/>
            <p:nvPr/>
          </p:nvSpPr>
          <p:spPr>
            <a:xfrm>
              <a:off x="6424481" y="1773119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7312036" y="1717676"/>
            <a:ext cx="1538071" cy="379412"/>
            <a:chOff x="7312036" y="1717676"/>
            <a:chExt cx="1538071" cy="379412"/>
          </a:xfrm>
        </p:grpSpPr>
        <p:sp>
          <p:nvSpPr>
            <p:cNvPr id="129" name="Скругленный прямоугольник 128"/>
            <p:cNvSpPr/>
            <p:nvPr/>
          </p:nvSpPr>
          <p:spPr>
            <a:xfrm>
              <a:off x="7312036" y="1717676"/>
              <a:ext cx="1538071" cy="3794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215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5" name="Овал 154"/>
            <p:cNvSpPr/>
            <p:nvPr/>
          </p:nvSpPr>
          <p:spPr>
            <a:xfrm>
              <a:off x="7380556" y="1770855"/>
              <a:ext cx="306604" cy="2952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15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Овал 156"/>
            <p:cNvSpPr/>
            <p:nvPr/>
          </p:nvSpPr>
          <p:spPr>
            <a:xfrm>
              <a:off x="7733258" y="1762602"/>
              <a:ext cx="306604" cy="2952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15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8104220" y="1763503"/>
              <a:ext cx="306604" cy="2952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15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0" name="Овал 159"/>
            <p:cNvSpPr/>
            <p:nvPr/>
          </p:nvSpPr>
          <p:spPr>
            <a:xfrm>
              <a:off x="8475182" y="1766634"/>
              <a:ext cx="306604" cy="2952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15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283339" y="2197756"/>
            <a:ext cx="1484312" cy="377825"/>
            <a:chOff x="5283339" y="2197756"/>
            <a:chExt cx="1484312" cy="377825"/>
          </a:xfrm>
        </p:grpSpPr>
        <p:sp>
          <p:nvSpPr>
            <p:cNvPr id="149" name="Скругленный прямоугольник 148"/>
            <p:cNvSpPr/>
            <p:nvPr/>
          </p:nvSpPr>
          <p:spPr>
            <a:xfrm>
              <a:off x="5283339" y="2197756"/>
              <a:ext cx="1484312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1" name="Овал 160"/>
            <p:cNvSpPr/>
            <p:nvPr/>
          </p:nvSpPr>
          <p:spPr>
            <a:xfrm>
              <a:off x="5342284" y="2238237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Овал 161"/>
            <p:cNvSpPr/>
            <p:nvPr/>
          </p:nvSpPr>
          <p:spPr>
            <a:xfrm>
              <a:off x="5714367" y="2238237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Овал 178"/>
            <p:cNvSpPr/>
            <p:nvPr/>
          </p:nvSpPr>
          <p:spPr>
            <a:xfrm>
              <a:off x="6075123" y="2238237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Овал 179"/>
            <p:cNvSpPr/>
            <p:nvPr/>
          </p:nvSpPr>
          <p:spPr>
            <a:xfrm>
              <a:off x="6423025" y="2238237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738172" y="3121365"/>
            <a:ext cx="800100" cy="377825"/>
            <a:chOff x="2738172" y="3121365"/>
            <a:chExt cx="800100" cy="377825"/>
          </a:xfrm>
        </p:grpSpPr>
        <p:sp>
          <p:nvSpPr>
            <p:cNvPr id="122" name="Скругленный прямоугольник 121"/>
            <p:cNvSpPr/>
            <p:nvPr/>
          </p:nvSpPr>
          <p:spPr>
            <a:xfrm>
              <a:off x="2738172" y="3121365"/>
              <a:ext cx="800100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1" name="Овал 180"/>
            <p:cNvSpPr/>
            <p:nvPr/>
          </p:nvSpPr>
          <p:spPr>
            <a:xfrm>
              <a:off x="2810018" y="3169932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2" name="Овал 181"/>
            <p:cNvSpPr/>
            <p:nvPr/>
          </p:nvSpPr>
          <p:spPr>
            <a:xfrm>
              <a:off x="3159666" y="3169933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252913" y="2774950"/>
            <a:ext cx="798512" cy="377825"/>
            <a:chOff x="4252913" y="2774950"/>
            <a:chExt cx="798512" cy="377825"/>
          </a:xfrm>
        </p:grpSpPr>
        <p:sp>
          <p:nvSpPr>
            <p:cNvPr id="124" name="Скругленный прямоугольник 123"/>
            <p:cNvSpPr/>
            <p:nvPr/>
          </p:nvSpPr>
          <p:spPr>
            <a:xfrm>
              <a:off x="4252913" y="2774950"/>
              <a:ext cx="798512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3" name="Овал 182"/>
            <p:cNvSpPr/>
            <p:nvPr/>
          </p:nvSpPr>
          <p:spPr>
            <a:xfrm>
              <a:off x="4667266" y="2811888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Овал 183"/>
            <p:cNvSpPr/>
            <p:nvPr/>
          </p:nvSpPr>
          <p:spPr>
            <a:xfrm>
              <a:off x="4309505" y="2819438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cxnSp>
        <p:nvCxnSpPr>
          <p:cNvPr id="185" name="Прямая со стрелкой 184"/>
          <p:cNvCxnSpPr/>
          <p:nvPr/>
        </p:nvCxnSpPr>
        <p:spPr>
          <a:xfrm>
            <a:off x="2381695" y="2098746"/>
            <a:ext cx="233" cy="2063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>
            <a:off x="3140131" y="2926557"/>
            <a:ext cx="233" cy="2063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Прямая со стрелкой 187"/>
          <p:cNvCxnSpPr/>
          <p:nvPr/>
        </p:nvCxnSpPr>
        <p:spPr>
          <a:xfrm>
            <a:off x="5097849" y="4239163"/>
            <a:ext cx="4186" cy="160786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 стрелкой 188"/>
          <p:cNvCxnSpPr/>
          <p:nvPr/>
        </p:nvCxnSpPr>
        <p:spPr>
          <a:xfrm>
            <a:off x="6029558" y="4613461"/>
            <a:ext cx="1588" cy="198437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Скругленный прямоугольник 83"/>
          <p:cNvSpPr/>
          <p:nvPr/>
        </p:nvSpPr>
        <p:spPr>
          <a:xfrm>
            <a:off x="2643188" y="4392613"/>
            <a:ext cx="5526087" cy="2444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61 повторная сдача ГИА-9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0" name="Прямая со стрелкой 189"/>
          <p:cNvCxnSpPr/>
          <p:nvPr/>
        </p:nvCxnSpPr>
        <p:spPr>
          <a:xfrm>
            <a:off x="4676807" y="5209760"/>
            <a:ext cx="0" cy="1809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Прямая со стрелкой 191"/>
          <p:cNvCxnSpPr/>
          <p:nvPr/>
        </p:nvCxnSpPr>
        <p:spPr>
          <a:xfrm>
            <a:off x="4698285" y="5619750"/>
            <a:ext cx="0" cy="1809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 стрелкой 192"/>
          <p:cNvCxnSpPr/>
          <p:nvPr/>
        </p:nvCxnSpPr>
        <p:spPr>
          <a:xfrm>
            <a:off x="6057152" y="6134686"/>
            <a:ext cx="0" cy="1809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/>
          <p:nvPr/>
        </p:nvCxnSpPr>
        <p:spPr>
          <a:xfrm>
            <a:off x="4712690" y="6149182"/>
            <a:ext cx="0" cy="180975"/>
          </a:xfrm>
          <a:prstGeom prst="straightConnector1">
            <a:avLst/>
          </a:prstGeom>
          <a:ln w="317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1952392" y="4831935"/>
            <a:ext cx="800100" cy="377825"/>
            <a:chOff x="1952392" y="4831935"/>
            <a:chExt cx="800100" cy="377825"/>
          </a:xfrm>
        </p:grpSpPr>
        <p:sp>
          <p:nvSpPr>
            <p:cNvPr id="153" name="Скругленный прямоугольник 152"/>
            <p:cNvSpPr/>
            <p:nvPr/>
          </p:nvSpPr>
          <p:spPr>
            <a:xfrm>
              <a:off x="1952392" y="4831935"/>
              <a:ext cx="800100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3" name="Овал 202"/>
            <p:cNvSpPr/>
            <p:nvPr/>
          </p:nvSpPr>
          <p:spPr>
            <a:xfrm>
              <a:off x="2020139" y="4871825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4" name="Овал 203"/>
            <p:cNvSpPr/>
            <p:nvPr/>
          </p:nvSpPr>
          <p:spPr>
            <a:xfrm>
              <a:off x="2377626" y="4871825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295775" y="4835525"/>
            <a:ext cx="798513" cy="377825"/>
            <a:chOff x="4295775" y="4835525"/>
            <a:chExt cx="798513" cy="377825"/>
          </a:xfrm>
        </p:grpSpPr>
        <p:sp>
          <p:nvSpPr>
            <p:cNvPr id="158" name="Скругленный прямоугольник 157"/>
            <p:cNvSpPr/>
            <p:nvPr/>
          </p:nvSpPr>
          <p:spPr>
            <a:xfrm>
              <a:off x="4295775" y="4835525"/>
              <a:ext cx="798513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6" name="Овал 205"/>
            <p:cNvSpPr/>
            <p:nvPr/>
          </p:nvSpPr>
          <p:spPr>
            <a:xfrm>
              <a:off x="4361682" y="4880401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Овал 206"/>
            <p:cNvSpPr/>
            <p:nvPr/>
          </p:nvSpPr>
          <p:spPr>
            <a:xfrm>
              <a:off x="4726815" y="4880401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624513" y="4824413"/>
            <a:ext cx="798512" cy="377825"/>
            <a:chOff x="5624513" y="4824413"/>
            <a:chExt cx="798512" cy="377825"/>
          </a:xfrm>
        </p:grpSpPr>
        <p:sp>
          <p:nvSpPr>
            <p:cNvPr id="163" name="Скругленный прямоугольник 162"/>
            <p:cNvSpPr/>
            <p:nvPr/>
          </p:nvSpPr>
          <p:spPr>
            <a:xfrm>
              <a:off x="5624513" y="4824413"/>
              <a:ext cx="798512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9" name="Овал 208"/>
            <p:cNvSpPr/>
            <p:nvPr/>
          </p:nvSpPr>
          <p:spPr>
            <a:xfrm>
              <a:off x="6057152" y="4860195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Овал 209"/>
            <p:cNvSpPr/>
            <p:nvPr/>
          </p:nvSpPr>
          <p:spPr>
            <a:xfrm>
              <a:off x="5702148" y="4860195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313434" y="5785799"/>
            <a:ext cx="798513" cy="377825"/>
            <a:chOff x="4313434" y="5785799"/>
            <a:chExt cx="798513" cy="377825"/>
          </a:xfrm>
        </p:grpSpPr>
        <p:sp>
          <p:nvSpPr>
            <p:cNvPr id="220" name="Скругленный прямоугольник 219"/>
            <p:cNvSpPr/>
            <p:nvPr/>
          </p:nvSpPr>
          <p:spPr>
            <a:xfrm>
              <a:off x="4313434" y="5785799"/>
              <a:ext cx="798513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1" name="Овал 220"/>
            <p:cNvSpPr/>
            <p:nvPr/>
          </p:nvSpPr>
          <p:spPr>
            <a:xfrm>
              <a:off x="4398551" y="5822674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Овал 221"/>
            <p:cNvSpPr/>
            <p:nvPr/>
          </p:nvSpPr>
          <p:spPr>
            <a:xfrm>
              <a:off x="4742316" y="5822673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644991" y="5756861"/>
            <a:ext cx="798512" cy="377825"/>
            <a:chOff x="5644991" y="5756861"/>
            <a:chExt cx="798512" cy="377825"/>
          </a:xfrm>
        </p:grpSpPr>
        <p:sp>
          <p:nvSpPr>
            <p:cNvPr id="254" name="Скругленный прямоугольник 253"/>
            <p:cNvSpPr/>
            <p:nvPr/>
          </p:nvSpPr>
          <p:spPr>
            <a:xfrm>
              <a:off x="5644991" y="5756861"/>
              <a:ext cx="798512" cy="3778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5" name="Овал 254"/>
            <p:cNvSpPr/>
            <p:nvPr/>
          </p:nvSpPr>
          <p:spPr>
            <a:xfrm>
              <a:off x="6072724" y="5800909"/>
              <a:ext cx="306604" cy="2952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Овал 255"/>
            <p:cNvSpPr/>
            <p:nvPr/>
          </p:nvSpPr>
          <p:spPr>
            <a:xfrm>
              <a:off x="5711609" y="5793751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6" name="Рисунок 1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668" y="177624"/>
            <a:ext cx="1483085" cy="535559"/>
          </a:xfrm>
          <a:prstGeom prst="rect">
            <a:avLst/>
          </a:prstGeom>
        </p:spPr>
      </p:pic>
      <p:grpSp>
        <p:nvGrpSpPr>
          <p:cNvPr id="118" name="Группа 117"/>
          <p:cNvGrpSpPr/>
          <p:nvPr/>
        </p:nvGrpSpPr>
        <p:grpSpPr>
          <a:xfrm>
            <a:off x="7270186" y="4825269"/>
            <a:ext cx="1401763" cy="365125"/>
            <a:chOff x="60325" y="1733550"/>
            <a:chExt cx="1401763" cy="365125"/>
          </a:xfrm>
        </p:grpSpPr>
        <p:sp>
          <p:nvSpPr>
            <p:cNvPr id="119" name="Скругленный прямоугольник 118"/>
            <p:cNvSpPr/>
            <p:nvPr/>
          </p:nvSpPr>
          <p:spPr>
            <a:xfrm>
              <a:off x="60325" y="1733550"/>
              <a:ext cx="1401763" cy="365125"/>
            </a:xfrm>
            <a:prstGeom prst="roundRect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94185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439294" y="177252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776926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1119507" y="1773119"/>
              <a:ext cx="306604" cy="295275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791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376" y="0"/>
            <a:ext cx="9124623" cy="11048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собеседование в 2018 году </a:t>
            </a: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kern="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влияет на допуск к ГИА</a:t>
            </a:r>
            <a:endParaRPr lang="ru-RU" sz="2000" b="1" kern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913" y="1219199"/>
            <a:ext cx="8755811" cy="4819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Федеральной службы по надзору в сфере образования и науки от 29.01.2018 года № 1045 «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мониторинга качества образования»: «обучающихся 9-х классов по учебному предмету «русский язык» в форме итогового собеседования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и 16 апреля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" y="-11445"/>
            <a:ext cx="1115616" cy="1116267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250166" y="6090249"/>
            <a:ext cx="8649419" cy="62972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Демонстрационный вариант КИМ для проведения итогового собеседования утверждён 10.11.2017,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см. сайт ФИПИ по ссылке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http://www.fipi.ru/oge-i-gve-9/demoversii-specifikacii-kodifikatory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/>
              <a:buNone/>
            </a:pPr>
            <a:endParaRPr lang="ru-RU" dirty="0" smtClean="0"/>
          </a:p>
          <a:p>
            <a:pPr fontAlgn="auto">
              <a:spcAft>
                <a:spcPts val="0"/>
              </a:spcAft>
            </a:pPr>
            <a:endParaRPr lang="ru-RU" dirty="0"/>
          </a:p>
        </p:txBody>
      </p:sp>
      <p:sp>
        <p:nvSpPr>
          <p:cNvPr id="15" name="Табличка 14"/>
          <p:cNvSpPr/>
          <p:nvPr/>
        </p:nvSpPr>
        <p:spPr>
          <a:xfrm>
            <a:off x="3567768" y="2510289"/>
            <a:ext cx="2199986" cy="2129188"/>
          </a:xfrm>
          <a:prstGeom prst="plaqu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итогового собеседования</a:t>
            </a: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138188" y="2165870"/>
            <a:ext cx="3309282" cy="3061737"/>
          </a:xfrm>
          <a:prstGeom prst="right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учитель  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(ведётся аудиозапись)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минут на экзаменуемого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задания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представлены на распечатанных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карточках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Выноска со стрелкой влево 16"/>
          <p:cNvSpPr/>
          <p:nvPr/>
        </p:nvSpPr>
        <p:spPr>
          <a:xfrm>
            <a:off x="5834111" y="2165870"/>
            <a:ext cx="3249338" cy="2950232"/>
          </a:xfrm>
          <a:prstGeom prst="left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чтение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 с включением приведенного высказывания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Монологическое высказывание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Выноска со стрелкой вверх 18"/>
          <p:cNvSpPr/>
          <p:nvPr/>
        </p:nvSpPr>
        <p:spPr>
          <a:xfrm>
            <a:off x="2898476" y="4891177"/>
            <a:ext cx="3614468" cy="1199072"/>
          </a:xfrm>
          <a:prstGeom prst="upArrow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Зачёт: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и более из 19 баллов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64" y="278908"/>
            <a:ext cx="1483085" cy="53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262" y="2889342"/>
            <a:ext cx="8229600" cy="118182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КУБАНСКИХ ШКОЛ –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К ГИА ВСЕГДА ГОТОВ!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25498217_1718132678249054_1316588072927945475_n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5" y="75304"/>
            <a:ext cx="2393442" cy="209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25497936_1718132761582379_288213105549688177_n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417" y="75304"/>
            <a:ext cx="2469390" cy="200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25446268_1718132424915746_8644240621083206056_n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2"/>
          <a:stretch>
            <a:fillRect/>
          </a:stretch>
        </p:blipFill>
        <p:spPr bwMode="auto">
          <a:xfrm>
            <a:off x="3031353" y="-25589"/>
            <a:ext cx="2928383" cy="219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89439" y="4932892"/>
            <a:ext cx="5865673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70000"/>
              </a:lnSpc>
              <a:spcBef>
                <a:spcPts val="475"/>
              </a:spcBef>
            </a:pP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«Горячая линия ГИА -9» </a:t>
            </a:r>
            <a:endParaRPr lang="ru-RU" alt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8(918) 069-65-86</a:t>
            </a:r>
            <a:endParaRPr lang="ru-RU" alt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56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Гардымова ещё короч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Гардымова ещё короче</Template>
  <TotalTime>5603</TotalTime>
  <Words>928</Words>
  <Application>Microsoft Office PowerPoint</Application>
  <PresentationFormat>Экран (4:3)</PresentationFormat>
  <Paragraphs>167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Гардымова ещё короче</vt:lpstr>
      <vt:lpstr>Тема_ФИПИ</vt:lpstr>
      <vt:lpstr>Начальная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Итоговое собеседование в 2018 году  не влияет на допуск к ГИА</vt:lpstr>
      <vt:lpstr>ВЫПУСКНИК КУБАНСКИХ ШКОЛ –  ОН К ГИА ВСЕГДА ГОТОВ!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Q17</dc:creator>
  <cp:lastModifiedBy>Ирина В. Филимонова</cp:lastModifiedBy>
  <cp:revision>388</cp:revision>
  <cp:lastPrinted>2018-02-15T13:35:33Z</cp:lastPrinted>
  <dcterms:created xsi:type="dcterms:W3CDTF">2016-10-12T15:15:15Z</dcterms:created>
  <dcterms:modified xsi:type="dcterms:W3CDTF">2018-02-15T13:40:02Z</dcterms:modified>
</cp:coreProperties>
</file>